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446"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2B29C-21EC-498B-8B49-5F4974FD11A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A48E4E58-1BA6-4368-9507-2F760552B814}">
      <dgm:prSet/>
      <dgm:spPr/>
      <dgm:t>
        <a:bodyPr/>
        <a:lstStyle/>
        <a:p>
          <a:r>
            <a:rPr lang="en-US" dirty="0"/>
            <a:t>1. Introduction</a:t>
          </a:r>
        </a:p>
      </dgm:t>
    </dgm:pt>
    <dgm:pt modelId="{7FD0049D-6782-4BA0-95CF-7D713D909AC4}" type="parTrans" cxnId="{7CF2E93A-E1A2-4D4A-A4E2-904480019E5C}">
      <dgm:prSet/>
      <dgm:spPr/>
      <dgm:t>
        <a:bodyPr/>
        <a:lstStyle/>
        <a:p>
          <a:endParaRPr lang="en-US"/>
        </a:p>
      </dgm:t>
    </dgm:pt>
    <dgm:pt modelId="{D5B5B517-A32D-4316-B7C3-9D3AF4C2EC37}" type="sibTrans" cxnId="{7CF2E93A-E1A2-4D4A-A4E2-904480019E5C}">
      <dgm:prSet/>
      <dgm:spPr/>
      <dgm:t>
        <a:bodyPr/>
        <a:lstStyle/>
        <a:p>
          <a:endParaRPr lang="en-US"/>
        </a:p>
      </dgm:t>
    </dgm:pt>
    <dgm:pt modelId="{CDEB6ED4-591C-40BC-A4E4-BF2B8CB371E0}">
      <dgm:prSet/>
      <dgm:spPr/>
      <dgm:t>
        <a:bodyPr/>
        <a:lstStyle/>
        <a:p>
          <a:r>
            <a:rPr lang="en-US" dirty="0"/>
            <a:t>2. Tools and Technology Used Within the Project</a:t>
          </a:r>
        </a:p>
      </dgm:t>
    </dgm:pt>
    <dgm:pt modelId="{B11EB997-F5C4-41E3-ADA4-F084ACFA3988}" type="parTrans" cxnId="{8571809C-F2DF-406B-B651-251CDDE8494F}">
      <dgm:prSet/>
      <dgm:spPr/>
      <dgm:t>
        <a:bodyPr/>
        <a:lstStyle/>
        <a:p>
          <a:endParaRPr lang="en-US"/>
        </a:p>
      </dgm:t>
    </dgm:pt>
    <dgm:pt modelId="{B68C3223-971C-4FCD-B535-C467254AD7FD}" type="sibTrans" cxnId="{8571809C-F2DF-406B-B651-251CDDE8494F}">
      <dgm:prSet/>
      <dgm:spPr/>
      <dgm:t>
        <a:bodyPr/>
        <a:lstStyle/>
        <a:p>
          <a:endParaRPr lang="en-US"/>
        </a:p>
      </dgm:t>
    </dgm:pt>
    <dgm:pt modelId="{3CEBB8EF-9A98-431E-A337-42F7384730DB}">
      <dgm:prSet/>
      <dgm:spPr/>
      <dgm:t>
        <a:bodyPr/>
        <a:lstStyle/>
        <a:p>
          <a:r>
            <a:rPr lang="en-US" dirty="0"/>
            <a:t>3. Physical DFD and Flowchart of Project</a:t>
          </a:r>
        </a:p>
      </dgm:t>
    </dgm:pt>
    <dgm:pt modelId="{B21DD0F8-4F48-4BCA-8CA3-B8F61AC9FBFE}" type="parTrans" cxnId="{601A4C1D-3E75-4A96-BBEA-710984817668}">
      <dgm:prSet/>
      <dgm:spPr/>
      <dgm:t>
        <a:bodyPr/>
        <a:lstStyle/>
        <a:p>
          <a:endParaRPr lang="en-US"/>
        </a:p>
      </dgm:t>
    </dgm:pt>
    <dgm:pt modelId="{5ED9DF57-6F88-4617-A792-D6A045993012}" type="sibTrans" cxnId="{601A4C1D-3E75-4A96-BBEA-710984817668}">
      <dgm:prSet/>
      <dgm:spPr/>
      <dgm:t>
        <a:bodyPr/>
        <a:lstStyle/>
        <a:p>
          <a:endParaRPr lang="en-US"/>
        </a:p>
      </dgm:t>
    </dgm:pt>
    <dgm:pt modelId="{0ADBEABC-61F7-4BBF-9436-C39A078D2007}">
      <dgm:prSet/>
      <dgm:spPr/>
      <dgm:t>
        <a:bodyPr/>
        <a:lstStyle/>
        <a:p>
          <a:r>
            <a:rPr lang="en-US" dirty="0"/>
            <a:t>4. Database Design </a:t>
          </a:r>
        </a:p>
      </dgm:t>
    </dgm:pt>
    <dgm:pt modelId="{517DCFB2-294F-427A-BA65-FF019ADD1371}" type="parTrans" cxnId="{1AF28440-A138-4D9B-AEFC-358CD4D91C3C}">
      <dgm:prSet/>
      <dgm:spPr/>
      <dgm:t>
        <a:bodyPr/>
        <a:lstStyle/>
        <a:p>
          <a:endParaRPr lang="en-US"/>
        </a:p>
      </dgm:t>
    </dgm:pt>
    <dgm:pt modelId="{B3DA5EA4-B46A-4DB9-8317-985E4C3786E8}" type="sibTrans" cxnId="{1AF28440-A138-4D9B-AEFC-358CD4D91C3C}">
      <dgm:prSet/>
      <dgm:spPr/>
      <dgm:t>
        <a:bodyPr/>
        <a:lstStyle/>
        <a:p>
          <a:endParaRPr lang="en-US"/>
        </a:p>
      </dgm:t>
    </dgm:pt>
    <dgm:pt modelId="{3F8FA93E-A11F-4B8E-85EB-65647F76BAFA}">
      <dgm:prSet/>
      <dgm:spPr/>
      <dgm:t>
        <a:bodyPr/>
        <a:lstStyle/>
        <a:p>
          <a:r>
            <a:rPr lang="en-US" dirty="0"/>
            <a:t>5. Project Demo Live</a:t>
          </a:r>
        </a:p>
      </dgm:t>
    </dgm:pt>
    <dgm:pt modelId="{F21F29A3-18C0-4798-BFD4-16A168B15ADC}" type="parTrans" cxnId="{330912E9-AB4E-4BD1-9657-98316A9D8DD4}">
      <dgm:prSet/>
      <dgm:spPr/>
      <dgm:t>
        <a:bodyPr/>
        <a:lstStyle/>
        <a:p>
          <a:endParaRPr lang="en-US"/>
        </a:p>
      </dgm:t>
    </dgm:pt>
    <dgm:pt modelId="{21912827-0E0C-43DC-8852-3241EAD25CD3}" type="sibTrans" cxnId="{330912E9-AB4E-4BD1-9657-98316A9D8DD4}">
      <dgm:prSet/>
      <dgm:spPr/>
      <dgm:t>
        <a:bodyPr/>
        <a:lstStyle/>
        <a:p>
          <a:endParaRPr lang="en-US"/>
        </a:p>
      </dgm:t>
    </dgm:pt>
    <dgm:pt modelId="{593EFBDD-2CB8-45CF-86A9-54C32786A097}" type="pres">
      <dgm:prSet presAssocID="{0BE2B29C-21EC-498B-8B49-5F4974FD11AB}" presName="linear" presStyleCnt="0">
        <dgm:presLayoutVars>
          <dgm:animLvl val="lvl"/>
          <dgm:resizeHandles val="exact"/>
        </dgm:presLayoutVars>
      </dgm:prSet>
      <dgm:spPr/>
    </dgm:pt>
    <dgm:pt modelId="{62F6FA97-5B7E-41FC-BB61-3325B2ED38BD}" type="pres">
      <dgm:prSet presAssocID="{A48E4E58-1BA6-4368-9507-2F760552B814}" presName="parentText" presStyleLbl="node1" presStyleIdx="0" presStyleCnt="5">
        <dgm:presLayoutVars>
          <dgm:chMax val="0"/>
          <dgm:bulletEnabled val="1"/>
        </dgm:presLayoutVars>
      </dgm:prSet>
      <dgm:spPr/>
    </dgm:pt>
    <dgm:pt modelId="{32DC887A-7410-4AAA-9CA1-0811C228F8DF}" type="pres">
      <dgm:prSet presAssocID="{D5B5B517-A32D-4316-B7C3-9D3AF4C2EC37}" presName="spacer" presStyleCnt="0"/>
      <dgm:spPr/>
    </dgm:pt>
    <dgm:pt modelId="{49EB86F9-FDBA-4ADB-B3DD-9784343211AE}" type="pres">
      <dgm:prSet presAssocID="{CDEB6ED4-591C-40BC-A4E4-BF2B8CB371E0}" presName="parentText" presStyleLbl="node1" presStyleIdx="1" presStyleCnt="5">
        <dgm:presLayoutVars>
          <dgm:chMax val="0"/>
          <dgm:bulletEnabled val="1"/>
        </dgm:presLayoutVars>
      </dgm:prSet>
      <dgm:spPr/>
    </dgm:pt>
    <dgm:pt modelId="{B9B8F51D-13B4-49A8-96DB-C63F11C09790}" type="pres">
      <dgm:prSet presAssocID="{B68C3223-971C-4FCD-B535-C467254AD7FD}" presName="spacer" presStyleCnt="0"/>
      <dgm:spPr/>
    </dgm:pt>
    <dgm:pt modelId="{0B5EB690-1C05-4DFC-A89F-703DB0070020}" type="pres">
      <dgm:prSet presAssocID="{3CEBB8EF-9A98-431E-A337-42F7384730DB}" presName="parentText" presStyleLbl="node1" presStyleIdx="2" presStyleCnt="5">
        <dgm:presLayoutVars>
          <dgm:chMax val="0"/>
          <dgm:bulletEnabled val="1"/>
        </dgm:presLayoutVars>
      </dgm:prSet>
      <dgm:spPr/>
    </dgm:pt>
    <dgm:pt modelId="{4CA61C6F-B75D-4E5B-89BF-98BD0B30000A}" type="pres">
      <dgm:prSet presAssocID="{5ED9DF57-6F88-4617-A792-D6A045993012}" presName="spacer" presStyleCnt="0"/>
      <dgm:spPr/>
    </dgm:pt>
    <dgm:pt modelId="{41199E75-ED6D-4153-8BE0-C5575F9E6E97}" type="pres">
      <dgm:prSet presAssocID="{0ADBEABC-61F7-4BBF-9436-C39A078D2007}" presName="parentText" presStyleLbl="node1" presStyleIdx="3" presStyleCnt="5">
        <dgm:presLayoutVars>
          <dgm:chMax val="0"/>
          <dgm:bulletEnabled val="1"/>
        </dgm:presLayoutVars>
      </dgm:prSet>
      <dgm:spPr/>
    </dgm:pt>
    <dgm:pt modelId="{2BFA8A6B-118C-40BA-9B1E-94688913F5E3}" type="pres">
      <dgm:prSet presAssocID="{B3DA5EA4-B46A-4DB9-8317-985E4C3786E8}" presName="spacer" presStyleCnt="0"/>
      <dgm:spPr/>
    </dgm:pt>
    <dgm:pt modelId="{6D7BD110-CB05-4B7E-B851-7BFC82B70C10}" type="pres">
      <dgm:prSet presAssocID="{3F8FA93E-A11F-4B8E-85EB-65647F76BAFA}" presName="parentText" presStyleLbl="node1" presStyleIdx="4" presStyleCnt="5">
        <dgm:presLayoutVars>
          <dgm:chMax val="0"/>
          <dgm:bulletEnabled val="1"/>
        </dgm:presLayoutVars>
      </dgm:prSet>
      <dgm:spPr/>
    </dgm:pt>
  </dgm:ptLst>
  <dgm:cxnLst>
    <dgm:cxn modelId="{FFCE3808-9182-4047-8602-F649293B7EDE}" type="presOf" srcId="{3F8FA93E-A11F-4B8E-85EB-65647F76BAFA}" destId="{6D7BD110-CB05-4B7E-B851-7BFC82B70C10}" srcOrd="0" destOrd="0" presId="urn:microsoft.com/office/officeart/2005/8/layout/vList2"/>
    <dgm:cxn modelId="{601A4C1D-3E75-4A96-BBEA-710984817668}" srcId="{0BE2B29C-21EC-498B-8B49-5F4974FD11AB}" destId="{3CEBB8EF-9A98-431E-A337-42F7384730DB}" srcOrd="2" destOrd="0" parTransId="{B21DD0F8-4F48-4BCA-8CA3-B8F61AC9FBFE}" sibTransId="{5ED9DF57-6F88-4617-A792-D6A045993012}"/>
    <dgm:cxn modelId="{4FA19528-C864-44CD-98AF-C25375FE2292}" type="presOf" srcId="{0BE2B29C-21EC-498B-8B49-5F4974FD11AB}" destId="{593EFBDD-2CB8-45CF-86A9-54C32786A097}" srcOrd="0" destOrd="0" presId="urn:microsoft.com/office/officeart/2005/8/layout/vList2"/>
    <dgm:cxn modelId="{7CF2E93A-E1A2-4D4A-A4E2-904480019E5C}" srcId="{0BE2B29C-21EC-498B-8B49-5F4974FD11AB}" destId="{A48E4E58-1BA6-4368-9507-2F760552B814}" srcOrd="0" destOrd="0" parTransId="{7FD0049D-6782-4BA0-95CF-7D713D909AC4}" sibTransId="{D5B5B517-A32D-4316-B7C3-9D3AF4C2EC37}"/>
    <dgm:cxn modelId="{1AF28440-A138-4D9B-AEFC-358CD4D91C3C}" srcId="{0BE2B29C-21EC-498B-8B49-5F4974FD11AB}" destId="{0ADBEABC-61F7-4BBF-9436-C39A078D2007}" srcOrd="3" destOrd="0" parTransId="{517DCFB2-294F-427A-BA65-FF019ADD1371}" sibTransId="{B3DA5EA4-B46A-4DB9-8317-985E4C3786E8}"/>
    <dgm:cxn modelId="{90A3415F-DD3E-48FB-9988-4115295CAF6D}" type="presOf" srcId="{CDEB6ED4-591C-40BC-A4E4-BF2B8CB371E0}" destId="{49EB86F9-FDBA-4ADB-B3DD-9784343211AE}" srcOrd="0" destOrd="0" presId="urn:microsoft.com/office/officeart/2005/8/layout/vList2"/>
    <dgm:cxn modelId="{17BAB77C-0AA8-4C67-886A-3FBBE6A24A4A}" type="presOf" srcId="{3CEBB8EF-9A98-431E-A337-42F7384730DB}" destId="{0B5EB690-1C05-4DFC-A89F-703DB0070020}" srcOrd="0" destOrd="0" presId="urn:microsoft.com/office/officeart/2005/8/layout/vList2"/>
    <dgm:cxn modelId="{CE42CD81-5920-47A1-AC40-EA5D5EA3EFC8}" type="presOf" srcId="{A48E4E58-1BA6-4368-9507-2F760552B814}" destId="{62F6FA97-5B7E-41FC-BB61-3325B2ED38BD}" srcOrd="0" destOrd="0" presId="urn:microsoft.com/office/officeart/2005/8/layout/vList2"/>
    <dgm:cxn modelId="{8571809C-F2DF-406B-B651-251CDDE8494F}" srcId="{0BE2B29C-21EC-498B-8B49-5F4974FD11AB}" destId="{CDEB6ED4-591C-40BC-A4E4-BF2B8CB371E0}" srcOrd="1" destOrd="0" parTransId="{B11EB997-F5C4-41E3-ADA4-F084ACFA3988}" sibTransId="{B68C3223-971C-4FCD-B535-C467254AD7FD}"/>
    <dgm:cxn modelId="{9AE5D2E8-A410-4384-88ED-9D56A1167734}" type="presOf" srcId="{0ADBEABC-61F7-4BBF-9436-C39A078D2007}" destId="{41199E75-ED6D-4153-8BE0-C5575F9E6E97}" srcOrd="0" destOrd="0" presId="urn:microsoft.com/office/officeart/2005/8/layout/vList2"/>
    <dgm:cxn modelId="{330912E9-AB4E-4BD1-9657-98316A9D8DD4}" srcId="{0BE2B29C-21EC-498B-8B49-5F4974FD11AB}" destId="{3F8FA93E-A11F-4B8E-85EB-65647F76BAFA}" srcOrd="4" destOrd="0" parTransId="{F21F29A3-18C0-4798-BFD4-16A168B15ADC}" sibTransId="{21912827-0E0C-43DC-8852-3241EAD25CD3}"/>
    <dgm:cxn modelId="{0EC897A3-4CEA-4557-890A-49AA3AA5F6FA}" type="presParOf" srcId="{593EFBDD-2CB8-45CF-86A9-54C32786A097}" destId="{62F6FA97-5B7E-41FC-BB61-3325B2ED38BD}" srcOrd="0" destOrd="0" presId="urn:microsoft.com/office/officeart/2005/8/layout/vList2"/>
    <dgm:cxn modelId="{6F428915-F8EB-4893-B625-FD166468D15A}" type="presParOf" srcId="{593EFBDD-2CB8-45CF-86A9-54C32786A097}" destId="{32DC887A-7410-4AAA-9CA1-0811C228F8DF}" srcOrd="1" destOrd="0" presId="urn:microsoft.com/office/officeart/2005/8/layout/vList2"/>
    <dgm:cxn modelId="{F5CFC650-6A0B-4FBF-975E-15212DE3D999}" type="presParOf" srcId="{593EFBDD-2CB8-45CF-86A9-54C32786A097}" destId="{49EB86F9-FDBA-4ADB-B3DD-9784343211AE}" srcOrd="2" destOrd="0" presId="urn:microsoft.com/office/officeart/2005/8/layout/vList2"/>
    <dgm:cxn modelId="{4C6E6A2A-1234-4BAC-B482-F3974B6D145A}" type="presParOf" srcId="{593EFBDD-2CB8-45CF-86A9-54C32786A097}" destId="{B9B8F51D-13B4-49A8-96DB-C63F11C09790}" srcOrd="3" destOrd="0" presId="urn:microsoft.com/office/officeart/2005/8/layout/vList2"/>
    <dgm:cxn modelId="{C1410BC3-9819-469B-96DC-67442337E06E}" type="presParOf" srcId="{593EFBDD-2CB8-45CF-86A9-54C32786A097}" destId="{0B5EB690-1C05-4DFC-A89F-703DB0070020}" srcOrd="4" destOrd="0" presId="urn:microsoft.com/office/officeart/2005/8/layout/vList2"/>
    <dgm:cxn modelId="{0171CB02-5FE7-4B9D-B02E-BCFB0B8C1013}" type="presParOf" srcId="{593EFBDD-2CB8-45CF-86A9-54C32786A097}" destId="{4CA61C6F-B75D-4E5B-89BF-98BD0B30000A}" srcOrd="5" destOrd="0" presId="urn:microsoft.com/office/officeart/2005/8/layout/vList2"/>
    <dgm:cxn modelId="{ECCB333B-0410-4C98-BCE1-D40387AF7333}" type="presParOf" srcId="{593EFBDD-2CB8-45CF-86A9-54C32786A097}" destId="{41199E75-ED6D-4153-8BE0-C5575F9E6E97}" srcOrd="6" destOrd="0" presId="urn:microsoft.com/office/officeart/2005/8/layout/vList2"/>
    <dgm:cxn modelId="{B2DD1036-9B31-43C5-95A3-FB29FF3E82D6}" type="presParOf" srcId="{593EFBDD-2CB8-45CF-86A9-54C32786A097}" destId="{2BFA8A6B-118C-40BA-9B1E-94688913F5E3}" srcOrd="7" destOrd="0" presId="urn:microsoft.com/office/officeart/2005/8/layout/vList2"/>
    <dgm:cxn modelId="{14633F98-889F-4AAA-954A-30282A29DE91}" type="presParOf" srcId="{593EFBDD-2CB8-45CF-86A9-54C32786A097}" destId="{6D7BD110-CB05-4B7E-B851-7BFC82B70C1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6FA97-5B7E-41FC-BB61-3325B2ED38BD}">
      <dsp:nvSpPr>
        <dsp:cNvPr id="0" name=""/>
        <dsp:cNvSpPr/>
      </dsp:nvSpPr>
      <dsp:spPr>
        <a:xfrm>
          <a:off x="0" y="34534"/>
          <a:ext cx="6666833" cy="111230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1. Introduction</a:t>
          </a:r>
        </a:p>
      </dsp:txBody>
      <dsp:txXfrm>
        <a:off x="54298" y="88832"/>
        <a:ext cx="6558237" cy="1003708"/>
      </dsp:txXfrm>
    </dsp:sp>
    <dsp:sp modelId="{49EB86F9-FDBA-4ADB-B3DD-9784343211AE}">
      <dsp:nvSpPr>
        <dsp:cNvPr id="0" name=""/>
        <dsp:cNvSpPr/>
      </dsp:nvSpPr>
      <dsp:spPr>
        <a:xfrm>
          <a:off x="0" y="1227478"/>
          <a:ext cx="6666833" cy="1112304"/>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2. Tools and Technology Used Within the Project</a:t>
          </a:r>
        </a:p>
      </dsp:txBody>
      <dsp:txXfrm>
        <a:off x="54298" y="1281776"/>
        <a:ext cx="6558237" cy="1003708"/>
      </dsp:txXfrm>
    </dsp:sp>
    <dsp:sp modelId="{0B5EB690-1C05-4DFC-A89F-703DB0070020}">
      <dsp:nvSpPr>
        <dsp:cNvPr id="0" name=""/>
        <dsp:cNvSpPr/>
      </dsp:nvSpPr>
      <dsp:spPr>
        <a:xfrm>
          <a:off x="0" y="2420423"/>
          <a:ext cx="6666833" cy="1112304"/>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3. Physical DFD and Flowchart of Project</a:t>
          </a:r>
        </a:p>
      </dsp:txBody>
      <dsp:txXfrm>
        <a:off x="54298" y="2474721"/>
        <a:ext cx="6558237" cy="1003708"/>
      </dsp:txXfrm>
    </dsp:sp>
    <dsp:sp modelId="{41199E75-ED6D-4153-8BE0-C5575F9E6E97}">
      <dsp:nvSpPr>
        <dsp:cNvPr id="0" name=""/>
        <dsp:cNvSpPr/>
      </dsp:nvSpPr>
      <dsp:spPr>
        <a:xfrm>
          <a:off x="0" y="3613367"/>
          <a:ext cx="6666833" cy="1112304"/>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4. Database Design </a:t>
          </a:r>
        </a:p>
      </dsp:txBody>
      <dsp:txXfrm>
        <a:off x="54298" y="3667665"/>
        <a:ext cx="6558237" cy="1003708"/>
      </dsp:txXfrm>
    </dsp:sp>
    <dsp:sp modelId="{6D7BD110-CB05-4B7E-B851-7BFC82B70C10}">
      <dsp:nvSpPr>
        <dsp:cNvPr id="0" name=""/>
        <dsp:cNvSpPr/>
      </dsp:nvSpPr>
      <dsp:spPr>
        <a:xfrm>
          <a:off x="0" y="4806312"/>
          <a:ext cx="6666833" cy="111230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5. Project Demo Live</a:t>
          </a:r>
        </a:p>
      </dsp:txBody>
      <dsp:txXfrm>
        <a:off x="54298" y="4860610"/>
        <a:ext cx="6558237" cy="10037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781E-2C44-1214-503D-77CE00BB20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484665-A2F1-27EE-BE56-420BAA6FB9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D0C2D4-B0EB-16E0-8C40-23466C8ED6D5}"/>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5" name="Footer Placeholder 4">
            <a:extLst>
              <a:ext uri="{FF2B5EF4-FFF2-40B4-BE49-F238E27FC236}">
                <a16:creationId xmlns:a16="http://schemas.microsoft.com/office/drawing/2014/main" id="{7C58AF88-7EF9-256A-757C-DE82AF4CC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452FC-DFAC-6EB1-9A65-99DDB60A34E9}"/>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198012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F375-C367-B36B-7C12-1B17A9E045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62FBFD-817A-3589-782D-47A949C41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CFC63-13C5-DBB2-9905-A1000FFC1263}"/>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5" name="Footer Placeholder 4">
            <a:extLst>
              <a:ext uri="{FF2B5EF4-FFF2-40B4-BE49-F238E27FC236}">
                <a16:creationId xmlns:a16="http://schemas.microsoft.com/office/drawing/2014/main" id="{95456148-337C-5CDB-0DA6-F76D98CC4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3417E-7B64-19B8-DC72-163B051D056F}"/>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117781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DB6A85-8612-1A6D-1763-56FB289803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45BAEE-2656-F611-A7ED-3380739E6D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67C39-5B43-55DA-8359-FC60F5E36F54}"/>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5" name="Footer Placeholder 4">
            <a:extLst>
              <a:ext uri="{FF2B5EF4-FFF2-40B4-BE49-F238E27FC236}">
                <a16:creationId xmlns:a16="http://schemas.microsoft.com/office/drawing/2014/main" id="{1820983F-DD78-C451-34B0-BB6F8606D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89C9B-DED0-06A8-DEA6-89360F1D186A}"/>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210020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C2BA-3247-D80C-AEE8-D5DF2D2933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3F049-C88B-7F5C-E83A-05687153A1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20D0C-2B69-A349-EE90-D65ABCDF494A}"/>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5" name="Footer Placeholder 4">
            <a:extLst>
              <a:ext uri="{FF2B5EF4-FFF2-40B4-BE49-F238E27FC236}">
                <a16:creationId xmlns:a16="http://schemas.microsoft.com/office/drawing/2014/main" id="{B38C7071-27B2-7284-3249-FE899A671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7638-D532-0081-264A-ACA7C074F75A}"/>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360441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9A24-F7A5-EE3F-F6AE-81427F1C0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7BD0B-98CD-6260-8DD9-2FA35098F1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4A1EDB-0088-4465-CD05-05DEB7FB1393}"/>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5" name="Footer Placeholder 4">
            <a:extLst>
              <a:ext uri="{FF2B5EF4-FFF2-40B4-BE49-F238E27FC236}">
                <a16:creationId xmlns:a16="http://schemas.microsoft.com/office/drawing/2014/main" id="{4104C440-4460-A611-81FE-F38F9D79B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63C7A-2ED5-69C9-2F57-050B07775128}"/>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1467889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8DBC-ED67-F53F-1581-B3BFAE3307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707FA-0626-0797-8E24-62055AC7B2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044B8-6C20-C16A-8FF1-08A54555CA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7517A2-1F13-2FBD-423C-346FE4D30917}"/>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6" name="Footer Placeholder 5">
            <a:extLst>
              <a:ext uri="{FF2B5EF4-FFF2-40B4-BE49-F238E27FC236}">
                <a16:creationId xmlns:a16="http://schemas.microsoft.com/office/drawing/2014/main" id="{DE6D93A0-DF95-257F-751C-E84B7D86E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D67D4F-01D3-CCA5-D50D-F4692FEE48AB}"/>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164099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C567-6DF4-81AD-A671-735C5CF8C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3046A-B862-9DC5-1A4C-4D354E2608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C26BB1-A28C-1ECC-ABF6-C0D4CED25A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28FD1B-DFFD-9988-368C-27AD0CFBF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0DE30B-B19D-78FA-3787-2F75884504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A53A70-9192-3024-E734-EB71606A71AA}"/>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8" name="Footer Placeholder 7">
            <a:extLst>
              <a:ext uri="{FF2B5EF4-FFF2-40B4-BE49-F238E27FC236}">
                <a16:creationId xmlns:a16="http://schemas.microsoft.com/office/drawing/2014/main" id="{A3F5D379-FB6C-FB73-86F7-D15A8C3452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FB9274-3E8F-C631-9A46-C359909CA654}"/>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2487857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5F361-148D-91CB-E0DE-234A2159D6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905837-15C0-254A-ED94-E7201195A4D1}"/>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4" name="Footer Placeholder 3">
            <a:extLst>
              <a:ext uri="{FF2B5EF4-FFF2-40B4-BE49-F238E27FC236}">
                <a16:creationId xmlns:a16="http://schemas.microsoft.com/office/drawing/2014/main" id="{693E518E-DD45-9E1A-1ACC-F8719AA6DA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E5478E-A6B4-2BB2-1294-7A8CCF054440}"/>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176439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BE884-D75D-91D8-F915-11BE96D6620A}"/>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3" name="Footer Placeholder 2">
            <a:extLst>
              <a:ext uri="{FF2B5EF4-FFF2-40B4-BE49-F238E27FC236}">
                <a16:creationId xmlns:a16="http://schemas.microsoft.com/office/drawing/2014/main" id="{6E132E0E-0201-F739-B262-2C2F6584D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FBE501-24B4-9918-CD81-EB2C55F720AF}"/>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3116109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7BE7-5921-1680-D89F-1EA30F9621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98A2BE-9281-355D-CB90-8FBA822E59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C6C7F2-A661-B6A8-F6BF-8279FCAD7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BF212-CA63-9CA9-BD26-8433436A12DE}"/>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6" name="Footer Placeholder 5">
            <a:extLst>
              <a:ext uri="{FF2B5EF4-FFF2-40B4-BE49-F238E27FC236}">
                <a16:creationId xmlns:a16="http://schemas.microsoft.com/office/drawing/2014/main" id="{ABBB3D05-70A6-AA6C-24FA-992E7294E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C72FD-C759-0FA8-B086-BD020F481078}"/>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1179872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5443-09DB-CAD5-3E23-CF7F6BF21C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E4CC45-284E-3858-E3FB-FED772DB3C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98F8C4-EE0B-44C7-C84A-C438FDBDE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E9976-CEDE-9CD8-882B-AB7B1819A390}"/>
              </a:ext>
            </a:extLst>
          </p:cNvPr>
          <p:cNvSpPr>
            <a:spLocks noGrp="1"/>
          </p:cNvSpPr>
          <p:nvPr>
            <p:ph type="dt" sz="half" idx="10"/>
          </p:nvPr>
        </p:nvSpPr>
        <p:spPr/>
        <p:txBody>
          <a:bodyPr/>
          <a:lstStyle/>
          <a:p>
            <a:fld id="{C86E507B-2281-4221-B3CF-EE434F67D4DA}" type="datetimeFigureOut">
              <a:rPr lang="en-US" smtClean="0"/>
              <a:t>1/18/2025</a:t>
            </a:fld>
            <a:endParaRPr lang="en-US"/>
          </a:p>
        </p:txBody>
      </p:sp>
      <p:sp>
        <p:nvSpPr>
          <p:cNvPr id="6" name="Footer Placeholder 5">
            <a:extLst>
              <a:ext uri="{FF2B5EF4-FFF2-40B4-BE49-F238E27FC236}">
                <a16:creationId xmlns:a16="http://schemas.microsoft.com/office/drawing/2014/main" id="{0F5D39B7-B764-6DCC-6055-880B104FD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03386-2373-3554-0949-3064166787DF}"/>
              </a:ext>
            </a:extLst>
          </p:cNvPr>
          <p:cNvSpPr>
            <a:spLocks noGrp="1"/>
          </p:cNvSpPr>
          <p:nvPr>
            <p:ph type="sldNum" sz="quarter" idx="12"/>
          </p:nvPr>
        </p:nvSpPr>
        <p:spPr/>
        <p:txBody>
          <a:bodyPr/>
          <a:lstStyle/>
          <a:p>
            <a:fld id="{C1AA001D-2139-48F1-8C17-1E9E889E1C2E}" type="slidenum">
              <a:rPr lang="en-US" smtClean="0"/>
              <a:t>‹#›</a:t>
            </a:fld>
            <a:endParaRPr lang="en-US"/>
          </a:p>
        </p:txBody>
      </p:sp>
    </p:spTree>
    <p:extLst>
      <p:ext uri="{BB962C8B-B14F-4D97-AF65-F5344CB8AC3E}">
        <p14:creationId xmlns:p14="http://schemas.microsoft.com/office/powerpoint/2010/main" val="307453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54BC9E-3C29-740B-BCAC-FB658C958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D9F695-D8A3-7D16-03E0-1309D45D25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9AF9C-871B-9800-08C4-CF391FA3CE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E507B-2281-4221-B3CF-EE434F67D4DA}" type="datetimeFigureOut">
              <a:rPr lang="en-US" smtClean="0"/>
              <a:t>1/18/2025</a:t>
            </a:fld>
            <a:endParaRPr lang="en-US"/>
          </a:p>
        </p:txBody>
      </p:sp>
      <p:sp>
        <p:nvSpPr>
          <p:cNvPr id="5" name="Footer Placeholder 4">
            <a:extLst>
              <a:ext uri="{FF2B5EF4-FFF2-40B4-BE49-F238E27FC236}">
                <a16:creationId xmlns:a16="http://schemas.microsoft.com/office/drawing/2014/main" id="{3DFBC34A-1076-A32D-F303-61143D74F4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02D003-A47C-D9AC-DC2D-F50A1B9219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001D-2139-48F1-8C17-1E9E889E1C2E}" type="slidenum">
              <a:rPr lang="en-US" smtClean="0"/>
              <a:t>‹#›</a:t>
            </a:fld>
            <a:endParaRPr lang="en-US"/>
          </a:p>
        </p:txBody>
      </p:sp>
    </p:spTree>
    <p:extLst>
      <p:ext uri="{BB962C8B-B14F-4D97-AF65-F5344CB8AC3E}">
        <p14:creationId xmlns:p14="http://schemas.microsoft.com/office/powerpoint/2010/main" val="240201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Cars parked in a line">
            <a:extLst>
              <a:ext uri="{FF2B5EF4-FFF2-40B4-BE49-F238E27FC236}">
                <a16:creationId xmlns:a16="http://schemas.microsoft.com/office/drawing/2014/main" id="{83FC52FA-C383-18B8-153D-88C0FEC22F2B}"/>
              </a:ext>
            </a:extLst>
          </p:cNvPr>
          <p:cNvPicPr>
            <a:picLocks noChangeAspect="1"/>
          </p:cNvPicPr>
          <p:nvPr/>
        </p:nvPicPr>
        <p:blipFill>
          <a:blip r:embed="rId2">
            <a:alphaModFix amt="50000"/>
          </a:blip>
          <a:srcRect t="12491" r="-1" b="12490"/>
          <a:stretch/>
        </p:blipFill>
        <p:spPr>
          <a:xfrm>
            <a:off x="20" y="10"/>
            <a:ext cx="12188930" cy="6857990"/>
          </a:xfrm>
          <a:prstGeom prst="rect">
            <a:avLst/>
          </a:prstGeom>
        </p:spPr>
      </p:pic>
      <p:sp>
        <p:nvSpPr>
          <p:cNvPr id="2" name="Title 1">
            <a:extLst>
              <a:ext uri="{FF2B5EF4-FFF2-40B4-BE49-F238E27FC236}">
                <a16:creationId xmlns:a16="http://schemas.microsoft.com/office/drawing/2014/main" id="{1ACBE33A-11BD-0EBC-4A47-FA6703942953}"/>
              </a:ext>
            </a:extLst>
          </p:cNvPr>
          <p:cNvSpPr>
            <a:spLocks noGrp="1"/>
          </p:cNvSpPr>
          <p:nvPr>
            <p:ph type="ctrTitle"/>
          </p:nvPr>
        </p:nvSpPr>
        <p:spPr>
          <a:xfrm>
            <a:off x="1524000" y="1122363"/>
            <a:ext cx="9144000" cy="3063240"/>
          </a:xfrm>
          <a:noFill/>
        </p:spPr>
        <p:txBody>
          <a:bodyPr>
            <a:normAutofit/>
          </a:bodyPr>
          <a:lstStyle/>
          <a:p>
            <a:r>
              <a:rPr lang="en-US" sz="6600" b="1" dirty="0">
                <a:solidFill>
                  <a:schemeClr val="bg1"/>
                </a:solidFill>
              </a:rPr>
              <a:t>   “A Car  Rental Portal” </a:t>
            </a:r>
            <a:br>
              <a:rPr lang="en-US" sz="6600" b="1" dirty="0">
                <a:solidFill>
                  <a:schemeClr val="bg1"/>
                </a:solidFill>
              </a:rPr>
            </a:br>
            <a:r>
              <a:rPr lang="en-US" sz="6600" b="1" dirty="0">
                <a:solidFill>
                  <a:schemeClr val="bg1"/>
                </a:solidFill>
              </a:rPr>
              <a:t>  A Web-Based Portal</a:t>
            </a:r>
          </a:p>
        </p:txBody>
      </p:sp>
      <p:sp>
        <p:nvSpPr>
          <p:cNvPr id="3" name="Subtitle 2">
            <a:extLst>
              <a:ext uri="{FF2B5EF4-FFF2-40B4-BE49-F238E27FC236}">
                <a16:creationId xmlns:a16="http://schemas.microsoft.com/office/drawing/2014/main" id="{C77662A3-7764-A32E-DA7A-244EEA621347}"/>
              </a:ext>
            </a:extLst>
          </p:cNvPr>
          <p:cNvSpPr>
            <a:spLocks noGrp="1"/>
          </p:cNvSpPr>
          <p:nvPr>
            <p:ph type="subTitle" idx="1"/>
          </p:nvPr>
        </p:nvSpPr>
        <p:spPr>
          <a:xfrm>
            <a:off x="1527048" y="4599432"/>
            <a:ext cx="9144000" cy="1536192"/>
          </a:xfrm>
        </p:spPr>
        <p:txBody>
          <a:bodyPr>
            <a:normAutofit/>
          </a:bodyPr>
          <a:lstStyle/>
          <a:p>
            <a:endParaRPr lang="en-US" sz="3200" b="1" dirty="0">
              <a:solidFill>
                <a:schemeClr val="bg1"/>
              </a:solidFill>
            </a:endParaRPr>
          </a:p>
          <a:p>
            <a:r>
              <a:rPr lang="en-US" sz="3200" b="1" dirty="0">
                <a:solidFill>
                  <a:schemeClr val="bg1"/>
                </a:solidFill>
              </a:rPr>
              <a:t>Member: Manish Neupane</a:t>
            </a:r>
          </a:p>
          <a:p>
            <a:endParaRPr lang="en-US" sz="3200" b="1" dirty="0">
              <a:solidFill>
                <a:schemeClr val="bg1"/>
              </a:solidFill>
            </a:endParaRPr>
          </a:p>
        </p:txBody>
      </p:sp>
      <p:sp>
        <p:nvSpPr>
          <p:cNvPr id="4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877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video game&#10;&#10;Description automatically generated">
            <a:extLst>
              <a:ext uri="{FF2B5EF4-FFF2-40B4-BE49-F238E27FC236}">
                <a16:creationId xmlns:a16="http://schemas.microsoft.com/office/drawing/2014/main" id="{6590C8F3-E5B1-BBB1-49EA-9578FCF74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1" y="1"/>
            <a:ext cx="6044183" cy="6858000"/>
          </a:xfrm>
          <a:prstGeom prst="rect">
            <a:avLst/>
          </a:prstGeom>
        </p:spPr>
      </p:pic>
      <p:pic>
        <p:nvPicPr>
          <p:cNvPr id="7" name="Picture 6" descr="A screenshot of a contact us&#10;&#10;Description automatically generated">
            <a:extLst>
              <a:ext uri="{FF2B5EF4-FFF2-40B4-BE49-F238E27FC236}">
                <a16:creationId xmlns:a16="http://schemas.microsoft.com/office/drawing/2014/main" id="{C5DA0DDF-E1C5-A106-4444-8000712BA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936" y="0"/>
            <a:ext cx="6044183" cy="6857999"/>
          </a:xfrm>
          <a:prstGeom prst="rect">
            <a:avLst/>
          </a:prstGeom>
        </p:spPr>
      </p:pic>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88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ar">
            <a:extLst>
              <a:ext uri="{FF2B5EF4-FFF2-40B4-BE49-F238E27FC236}">
                <a16:creationId xmlns:a16="http://schemas.microsoft.com/office/drawing/2014/main" id="{FC605415-BB55-934E-EAB0-98615B901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095999" cy="6748041"/>
          </a:xfrm>
          <a:prstGeom prst="rect">
            <a:avLst/>
          </a:prstGeom>
        </p:spPr>
      </p:pic>
      <p:pic>
        <p:nvPicPr>
          <p:cNvPr id="7" name="Picture 6" descr="A screenshot of a car&#10;&#10;Description automatically generated">
            <a:extLst>
              <a:ext uri="{FF2B5EF4-FFF2-40B4-BE49-F238E27FC236}">
                <a16:creationId xmlns:a16="http://schemas.microsoft.com/office/drawing/2014/main" id="{9C133EC5-AD12-480F-3829-7F1F2F01D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5999" cy="6857365"/>
          </a:xfrm>
          <a:prstGeom prst="rect">
            <a:avLst/>
          </a:prstGeom>
        </p:spPr>
      </p:pic>
      <p:sp>
        <p:nvSpPr>
          <p:cNvPr id="20" name="Rectangle 1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62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ar registration form&#10;&#10;Description automatically generated">
            <a:extLst>
              <a:ext uri="{FF2B5EF4-FFF2-40B4-BE49-F238E27FC236}">
                <a16:creationId xmlns:a16="http://schemas.microsoft.com/office/drawing/2014/main" id="{4BDEB2C1-AEE4-80B5-6E7E-2EF758A516E0}"/>
              </a:ext>
            </a:extLst>
          </p:cNvPr>
          <p:cNvPicPr>
            <a:picLocks noChangeAspect="1"/>
          </p:cNvPicPr>
          <p:nvPr/>
        </p:nvPicPr>
        <p:blipFill>
          <a:blip r:embed="rId2">
            <a:extLst>
              <a:ext uri="{28A0092B-C50C-407E-A947-70E740481C1C}">
                <a14:useLocalDpi xmlns:a14="http://schemas.microsoft.com/office/drawing/2010/main" val="0"/>
              </a:ext>
            </a:extLst>
          </a:blip>
          <a:srcRect l="14184" r="15729" b="-2"/>
          <a:stretch/>
        </p:blipFill>
        <p:spPr>
          <a:xfrm>
            <a:off x="0" y="0"/>
            <a:ext cx="5974996" cy="6857365"/>
          </a:xfrm>
          <a:prstGeom prst="rect">
            <a:avLst/>
          </a:prstGeom>
        </p:spPr>
      </p:pic>
      <p:pic>
        <p:nvPicPr>
          <p:cNvPr id="7" name="Picture 6" descr="A car parked on a road&#10;&#10;Description automatically generated">
            <a:extLst>
              <a:ext uri="{FF2B5EF4-FFF2-40B4-BE49-F238E27FC236}">
                <a16:creationId xmlns:a16="http://schemas.microsoft.com/office/drawing/2014/main" id="{D8014952-7EA6-3F44-E101-A395018CD889}"/>
              </a:ext>
            </a:extLst>
          </p:cNvPr>
          <p:cNvPicPr>
            <a:picLocks noChangeAspect="1"/>
          </p:cNvPicPr>
          <p:nvPr/>
        </p:nvPicPr>
        <p:blipFill>
          <a:blip r:embed="rId3">
            <a:extLst>
              <a:ext uri="{28A0092B-C50C-407E-A947-70E740481C1C}">
                <a14:useLocalDpi xmlns:a14="http://schemas.microsoft.com/office/drawing/2010/main" val="0"/>
              </a:ext>
            </a:extLst>
          </a:blip>
          <a:srcRect l="27887" r="2776" b="-2"/>
          <a:stretch/>
        </p:blipFill>
        <p:spPr>
          <a:xfrm>
            <a:off x="5974996" y="0"/>
            <a:ext cx="6217003" cy="6857364"/>
          </a:xfrm>
          <a:prstGeom prst="rect">
            <a:avLst/>
          </a:prstGeom>
        </p:spPr>
      </p:pic>
      <p:sp>
        <p:nvSpPr>
          <p:cNvPr id="20" name="Rectangle 1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27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ar management system&#10;&#10;Description automatically generated">
            <a:extLst>
              <a:ext uri="{FF2B5EF4-FFF2-40B4-BE49-F238E27FC236}">
                <a16:creationId xmlns:a16="http://schemas.microsoft.com/office/drawing/2014/main" id="{9A7F036F-9081-CB66-2986-3F7475D3BD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096001" cy="67017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65E336D-26A2-719E-EB8D-7B4F1E1E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0"/>
            <a:ext cx="6006446" cy="6858000"/>
          </a:xfrm>
          <a:prstGeom prst="rect">
            <a:avLst/>
          </a:prstGeom>
        </p:spPr>
      </p:pic>
    </p:spTree>
    <p:extLst>
      <p:ext uri="{BB962C8B-B14F-4D97-AF65-F5344CB8AC3E}">
        <p14:creationId xmlns:p14="http://schemas.microsoft.com/office/powerpoint/2010/main" val="242037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F53E2D9-E021-FA39-03E4-5091443A8F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5984111" cy="685799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652F0B6-7B01-E34E-66E3-B883076E1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
            <a:ext cx="6092951" cy="6858001"/>
          </a:xfrm>
          <a:prstGeom prst="rect">
            <a:avLst/>
          </a:prstGeom>
        </p:spPr>
      </p:pic>
    </p:spTree>
    <p:extLst>
      <p:ext uri="{BB962C8B-B14F-4D97-AF65-F5344CB8AC3E}">
        <p14:creationId xmlns:p14="http://schemas.microsoft.com/office/powerpoint/2010/main" val="152562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622218F9-DD16-ABF0-09CB-F95C9857DD08}"/>
              </a:ext>
            </a:extLst>
          </p:cNvPr>
          <p:cNvPicPr>
            <a:picLocks noChangeAspect="1"/>
          </p:cNvPicPr>
          <p:nvPr/>
        </p:nvPicPr>
        <p:blipFill>
          <a:blip r:embed="rId2">
            <a:alphaModFix amt="50000"/>
          </a:blip>
          <a:srcRect t="5848" r="-1" b="19132"/>
          <a:stretch/>
        </p:blipFill>
        <p:spPr>
          <a:xfrm>
            <a:off x="0" y="0"/>
            <a:ext cx="12188930" cy="6857990"/>
          </a:xfrm>
          <a:prstGeom prst="rect">
            <a:avLst/>
          </a:prstGeom>
        </p:spPr>
      </p:pic>
      <p:sp>
        <p:nvSpPr>
          <p:cNvPr id="2" name="Title 1">
            <a:extLst>
              <a:ext uri="{FF2B5EF4-FFF2-40B4-BE49-F238E27FC236}">
                <a16:creationId xmlns:a16="http://schemas.microsoft.com/office/drawing/2014/main" id="{9FC817D6-E841-EFDE-E26B-8F1797E6D32B}"/>
              </a:ext>
              <a:ext uri="{C183D7F6-B498-43B3-948B-1728B52AA6E4}">
                <adec:decorative xmlns:adec="http://schemas.microsoft.com/office/drawing/2017/decorative" val="1"/>
              </a:ext>
            </a:extLst>
          </p:cNvPr>
          <p:cNvSpPr>
            <a:spLocks noGrp="1"/>
          </p:cNvSpPr>
          <p:nvPr>
            <p:ph type="title"/>
          </p:nvPr>
        </p:nvSpPr>
        <p:spPr>
          <a:xfrm>
            <a:off x="1522465" y="1539052"/>
            <a:ext cx="9144000" cy="3063240"/>
          </a:xfrm>
        </p:spPr>
        <p:txBody>
          <a:bodyPr vert="horz" lIns="91440" tIns="45720" rIns="91440" bIns="45720" rtlCol="0" anchor="b">
            <a:normAutofit/>
          </a:bodyPr>
          <a:lstStyle/>
          <a:p>
            <a:pPr algn="ctr"/>
            <a:r>
              <a:rPr lang="en-US" sz="8000" dirty="0">
                <a:solidFill>
                  <a:schemeClr val="bg1"/>
                </a:solidFill>
              </a:rPr>
              <a:t>Thank</a:t>
            </a:r>
            <a:r>
              <a:rPr lang="en-US" sz="6600" dirty="0">
                <a:solidFill>
                  <a:schemeClr val="bg1"/>
                </a:solidFill>
              </a:rPr>
              <a:t> </a:t>
            </a:r>
            <a:r>
              <a:rPr lang="en-US" sz="8000" dirty="0">
                <a:solidFill>
                  <a:schemeClr val="bg1"/>
                </a:solidFill>
              </a:rPr>
              <a:t>you</a:t>
            </a:r>
            <a:endParaRPr lang="en-US" sz="6600" dirty="0">
              <a:solidFill>
                <a:schemeClr val="bg1"/>
              </a:solidFill>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70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85229-871C-A1A1-8758-566F6B046959}"/>
              </a:ext>
            </a:extLst>
          </p:cNvPr>
          <p:cNvSpPr>
            <a:spLocks noGrp="1"/>
          </p:cNvSpPr>
          <p:nvPr>
            <p:ph type="title"/>
          </p:nvPr>
        </p:nvSpPr>
        <p:spPr>
          <a:xfrm>
            <a:off x="116732" y="1683756"/>
            <a:ext cx="3585011" cy="2396359"/>
          </a:xfrm>
        </p:spPr>
        <p:txBody>
          <a:bodyPr anchor="b">
            <a:normAutofit/>
          </a:bodyPr>
          <a:lstStyle/>
          <a:p>
            <a:pPr algn="ctr"/>
            <a:r>
              <a:rPr lang="en-US" sz="4800" dirty="0">
                <a:solidFill>
                  <a:srgbClr val="FFFFFF"/>
                </a:solidFill>
              </a:rPr>
              <a:t>                       </a:t>
            </a:r>
            <a:r>
              <a:rPr lang="en-US" sz="4800" b="1" dirty="0" err="1">
                <a:solidFill>
                  <a:srgbClr val="FFFFFF"/>
                </a:solidFill>
              </a:rPr>
              <a:t>PresentationOutline</a:t>
            </a:r>
            <a:endParaRPr lang="en-US" sz="4800" b="1" dirty="0">
              <a:solidFill>
                <a:srgbClr val="FFFFFF"/>
              </a:solidFill>
            </a:endParaRPr>
          </a:p>
        </p:txBody>
      </p:sp>
      <p:graphicFrame>
        <p:nvGraphicFramePr>
          <p:cNvPr id="9" name="Content Placeholder 6">
            <a:extLst>
              <a:ext uri="{FF2B5EF4-FFF2-40B4-BE49-F238E27FC236}">
                <a16:creationId xmlns:a16="http://schemas.microsoft.com/office/drawing/2014/main" id="{1B24AD4C-B730-8AE9-470D-B3E0597D8756}"/>
              </a:ext>
            </a:extLst>
          </p:cNvPr>
          <p:cNvGraphicFramePr>
            <a:graphicFrameLocks noGrp="1"/>
          </p:cNvGraphicFramePr>
          <p:nvPr>
            <p:ph idx="1"/>
            <p:extLst>
              <p:ext uri="{D42A27DB-BD31-4B8C-83A1-F6EECF244321}">
                <p14:modId xmlns:p14="http://schemas.microsoft.com/office/powerpoint/2010/main" val="2356307502"/>
              </p:ext>
            </p:extLst>
          </p:nvPr>
        </p:nvGraphicFramePr>
        <p:xfrm>
          <a:off x="4905052" y="251209"/>
          <a:ext cx="6666833" cy="5953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121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2732-79C4-2948-D91F-A1C2366B2A1C}"/>
              </a:ext>
            </a:extLst>
          </p:cNvPr>
          <p:cNvSpPr>
            <a:spLocks noGrp="1"/>
          </p:cNvSpPr>
          <p:nvPr>
            <p:ph type="title"/>
          </p:nvPr>
        </p:nvSpPr>
        <p:spPr>
          <a:solidFill>
            <a:schemeClr val="bg1">
              <a:lumMod val="65000"/>
            </a:schemeClr>
          </a:solidFill>
        </p:spPr>
        <p:txBody>
          <a:bodyPr/>
          <a:lstStyle/>
          <a:p>
            <a:pPr algn="ctr"/>
            <a:r>
              <a:rPr lang="en-US" dirty="0"/>
              <a:t>INTRODUCTION</a:t>
            </a:r>
          </a:p>
        </p:txBody>
      </p:sp>
      <p:sp>
        <p:nvSpPr>
          <p:cNvPr id="3" name="Content Placeholder 2">
            <a:extLst>
              <a:ext uri="{FF2B5EF4-FFF2-40B4-BE49-F238E27FC236}">
                <a16:creationId xmlns:a16="http://schemas.microsoft.com/office/drawing/2014/main" id="{6A576C80-A675-9DE8-C30C-1CB125267D90}"/>
              </a:ext>
            </a:extLst>
          </p:cNvPr>
          <p:cNvSpPr>
            <a:spLocks noGrp="1"/>
          </p:cNvSpPr>
          <p:nvPr>
            <p:ph idx="1"/>
          </p:nvPr>
        </p:nvSpPr>
        <p:spPr>
          <a:solidFill>
            <a:schemeClr val="accent1">
              <a:lumMod val="60000"/>
              <a:lumOff val="40000"/>
            </a:schemeClr>
          </a:solidFill>
        </p:spPr>
        <p:txBody>
          <a:bodyPr>
            <a:normAutofit/>
          </a:bodyPr>
          <a:lstStyle/>
          <a:p>
            <a:r>
              <a:rPr lang="en-US" dirty="0">
                <a:effectLst/>
                <a:latin typeface="Times New Roman" panose="02020603050405020304" pitchFamily="18" charset="0"/>
                <a:ea typeface="Calibri" panose="020F0502020204030204" pitchFamily="34" charset="0"/>
                <a:cs typeface="Mangal" panose="02040503050203030202" pitchFamily="18" charset="0"/>
              </a:rPr>
              <a:t>The Car Rental Portal is an online system developed to make it easier for customers to rent cars. Through this platform, customers can view available cars, register on the website, and book a car they need.</a:t>
            </a:r>
          </a:p>
          <a:p>
            <a:pPr marL="0" indent="0">
              <a:buNone/>
            </a:pPr>
            <a:r>
              <a:rPr lang="en-US" dirty="0">
                <a:effectLst/>
                <a:latin typeface="Times New Roman" panose="02020603050405020304" pitchFamily="18" charset="0"/>
                <a:ea typeface="Calibri" panose="020F0502020204030204" pitchFamily="34" charset="0"/>
                <a:cs typeface="Mangal" panose="02040503050203030202" pitchFamily="18" charset="0"/>
              </a:rPr>
              <a:t> </a:t>
            </a:r>
          </a:p>
          <a:p>
            <a:r>
              <a:rPr lang="en-US" dirty="0">
                <a:effectLst/>
                <a:latin typeface="Times New Roman" panose="02020603050405020304" pitchFamily="18" charset="0"/>
                <a:ea typeface="Calibri" panose="020F0502020204030204" pitchFamily="34" charset="0"/>
                <a:cs typeface="Mangal" panose="02040503050203030202" pitchFamily="18" charset="0"/>
              </a:rPr>
              <a:t>In the current manual system, managing car bookings and availability takes a lot of effort and time. Finding which cars are available for rent can be challenging, and maintaining booking records is even harder. This project aims to automate these tasks, making car rental management simple and efficient. </a:t>
            </a:r>
            <a:endParaRPr lang="en-US" sz="4000" dirty="0"/>
          </a:p>
        </p:txBody>
      </p:sp>
    </p:spTree>
    <p:extLst>
      <p:ext uri="{BB962C8B-B14F-4D97-AF65-F5344CB8AC3E}">
        <p14:creationId xmlns:p14="http://schemas.microsoft.com/office/powerpoint/2010/main" val="350771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DFCA-E29F-C03C-C253-217E881F8616}"/>
              </a:ext>
            </a:extLst>
          </p:cNvPr>
          <p:cNvSpPr>
            <a:spLocks noGrp="1"/>
          </p:cNvSpPr>
          <p:nvPr>
            <p:ph type="title"/>
          </p:nvPr>
        </p:nvSpPr>
        <p:spPr>
          <a:solidFill>
            <a:schemeClr val="bg1">
              <a:lumMod val="65000"/>
            </a:schemeClr>
          </a:solidFill>
        </p:spPr>
        <p:txBody>
          <a:bodyPr/>
          <a:lstStyle/>
          <a:p>
            <a:r>
              <a:rPr lang="en-US" dirty="0"/>
              <a:t>Tools and Technology used within the project</a:t>
            </a:r>
          </a:p>
        </p:txBody>
      </p:sp>
      <p:sp>
        <p:nvSpPr>
          <p:cNvPr id="3" name="Content Placeholder 2">
            <a:extLst>
              <a:ext uri="{FF2B5EF4-FFF2-40B4-BE49-F238E27FC236}">
                <a16:creationId xmlns:a16="http://schemas.microsoft.com/office/drawing/2014/main" id="{0D0E18C6-7EE2-85AD-64BE-66B252711E67}"/>
              </a:ext>
            </a:extLst>
          </p:cNvPr>
          <p:cNvSpPr>
            <a:spLocks noGrp="1"/>
          </p:cNvSpPr>
          <p:nvPr>
            <p:ph idx="1"/>
          </p:nvPr>
        </p:nvSpPr>
        <p:spPr>
          <a:xfrm>
            <a:off x="838200" y="1825624"/>
            <a:ext cx="10515600" cy="4857277"/>
          </a:xfrm>
          <a:solidFill>
            <a:schemeClr val="accent1">
              <a:lumMod val="60000"/>
              <a:lumOff val="40000"/>
            </a:schemeClr>
          </a:solidFill>
        </p:spPr>
        <p:txBody>
          <a:bodyPr>
            <a:normAutofit lnSpcReduction="10000"/>
          </a:bodyPr>
          <a:lstStyle/>
          <a:p>
            <a:pPr marL="0" indent="0" algn="just">
              <a:lnSpc>
                <a:spcPct val="150000"/>
              </a:lnSpc>
              <a:spcAft>
                <a:spcPts val="800"/>
              </a:spcAft>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 Programming Languages</a:t>
            </a:r>
            <a:endParaRPr lang="en-US" sz="1800" b="1" dirty="0">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50000"/>
              </a:lnSpc>
              <a:spcAft>
                <a:spcPts val="800"/>
              </a:spcAft>
              <a:buSzPts val="1000"/>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PHP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Used for developing the backend with MySQL.</a:t>
            </a:r>
            <a:endParaRPr lang="en-US" sz="2000" dirty="0">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50000"/>
              </a:lnSpc>
              <a:spcAft>
                <a:spcPts val="800"/>
              </a:spcAft>
              <a:buSzPts val="1000"/>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Used for building and logic in frontend </a:t>
            </a:r>
            <a:endParaRPr lang="en-US" sz="2000" dirty="0">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50000"/>
              </a:lnSpc>
              <a:spcAft>
                <a:spcPts val="800"/>
              </a:spcAft>
              <a:buSzPts val="1000"/>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HTML &amp; CSS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Used for structuring and styling the frontend.</a:t>
            </a:r>
            <a:endParaRPr lang="en-US" sz="2000" dirty="0">
              <a:effectLst/>
              <a:latin typeface="Times New Roman" panose="02020603050405020304" pitchFamily="18" charset="0"/>
              <a:ea typeface="Calibri" panose="020F0502020204030204" pitchFamily="34" charset="0"/>
              <a:cs typeface="Mangal" panose="02040503050203030202" pitchFamily="18" charset="0"/>
            </a:endParaRPr>
          </a:p>
          <a:p>
            <a:pPr marL="0" indent="0" algn="just">
              <a:lnSpc>
                <a:spcPct val="150000"/>
              </a:lnSpc>
              <a:spcAft>
                <a:spcPts val="800"/>
              </a:spcAft>
              <a:buNone/>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2. Database and Tools</a:t>
            </a:r>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Serves as the primary database for storing user data, Cars, and related information.</a:t>
            </a:r>
          </a:p>
          <a:p>
            <a:pPr marL="342900" lvl="0" indent="-342900" algn="just">
              <a:lnSpc>
                <a:spcPct val="150000"/>
              </a:lnSpc>
              <a:spcAft>
                <a:spcPts val="800"/>
              </a:spcAft>
              <a:buSzPts val="1000"/>
              <a:buFont typeface="Symbol" panose="05050102010706020507" pitchFamily="18" charset="2"/>
              <a:buChar char=""/>
              <a:tabLst>
                <a:tab pos="457200" algn="l"/>
              </a:tabLst>
            </a:pPr>
            <a:r>
              <a:rPr lang="en-US" sz="2000" b="1" dirty="0">
                <a:latin typeface="Times New Roman" panose="02020603050405020304" pitchFamily="18" charset="0"/>
                <a:ea typeface="Calibri" panose="020F0502020204030204" pitchFamily="34" charset="0"/>
                <a:cs typeface="Times New Roman" panose="02020603050405020304" pitchFamily="18" charset="0"/>
              </a:rPr>
              <a:t>VS Code</a:t>
            </a:r>
            <a:r>
              <a:rPr lang="en-US" sz="2000" dirty="0">
                <a:latin typeface="Times New Roman" panose="02020603050405020304" pitchFamily="18" charset="0"/>
                <a:ea typeface="Calibri" panose="020F0502020204030204" pitchFamily="34" charset="0"/>
                <a:cs typeface="Times New Roman" panose="02020603050405020304" pitchFamily="18" charset="0"/>
              </a:rPr>
              <a:t>: Used for writing codes and debugging.</a:t>
            </a:r>
            <a:endParaRPr lang="en-US" sz="2000" dirty="0">
              <a:effectLst/>
              <a:latin typeface="Times New Roman" panose="02020603050405020304" pitchFamily="18"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248557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8DEE0-69FA-5F25-5A91-57A898C1104C}"/>
              </a:ext>
            </a:extLst>
          </p:cNvPr>
          <p:cNvSpPr>
            <a:spLocks noGrp="1"/>
          </p:cNvSpPr>
          <p:nvPr>
            <p:ph type="title"/>
          </p:nvPr>
        </p:nvSpPr>
        <p:spPr>
          <a:xfrm>
            <a:off x="152400" y="640080"/>
            <a:ext cx="5297424" cy="1481328"/>
          </a:xfrm>
          <a:solidFill>
            <a:schemeClr val="bg1">
              <a:lumMod val="65000"/>
            </a:schemeClr>
          </a:solidFill>
        </p:spPr>
        <p:txBody>
          <a:bodyPr anchor="b">
            <a:normAutofit fontScale="90000"/>
          </a:bodyPr>
          <a:lstStyle/>
          <a:p>
            <a:pPr algn="ctr"/>
            <a:br>
              <a:rPr lang="en-US" sz="3600" b="1" dirty="0"/>
            </a:br>
            <a:r>
              <a:rPr lang="en-US" sz="3600" b="1" dirty="0"/>
              <a:t>Physical DFD</a:t>
            </a:r>
            <a:br>
              <a:rPr lang="en-US" sz="3600" b="1" dirty="0"/>
            </a:br>
            <a:endParaRPr lang="en-US" sz="3600" b="1" dirty="0"/>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FA241B-FF43-4B37-39B0-6A73797134D2}"/>
              </a:ext>
            </a:extLst>
          </p:cNvPr>
          <p:cNvSpPr>
            <a:spLocks noGrp="1"/>
          </p:cNvSpPr>
          <p:nvPr>
            <p:ph idx="1"/>
          </p:nvPr>
        </p:nvSpPr>
        <p:spPr>
          <a:xfrm>
            <a:off x="630936" y="2660904"/>
            <a:ext cx="4818888" cy="3547872"/>
          </a:xfrm>
          <a:solidFill>
            <a:schemeClr val="accent1">
              <a:lumMod val="60000"/>
              <a:lumOff val="40000"/>
            </a:schemeClr>
          </a:solidFill>
        </p:spPr>
        <p:txBody>
          <a:bodyPr anchor="t">
            <a:normAutofit/>
          </a:bodyPr>
          <a:lstStyle/>
          <a:p>
            <a:r>
              <a:rPr lang="en-US" sz="2200" dirty="0">
                <a:effectLst/>
                <a:latin typeface="Times New Roman" panose="02020603050405020304" pitchFamily="18" charset="0"/>
                <a:ea typeface="Calibri" panose="020F0502020204030204" pitchFamily="34" charset="0"/>
                <a:cs typeface="Mangal" panose="02040503050203030202" pitchFamily="18" charset="0"/>
              </a:rPr>
              <a:t>A </a:t>
            </a:r>
            <a:r>
              <a:rPr lang="en-US" sz="2200" b="1" dirty="0">
                <a:effectLst/>
                <a:latin typeface="Times New Roman" panose="02020603050405020304" pitchFamily="18" charset="0"/>
                <a:ea typeface="Calibri" panose="020F0502020204030204" pitchFamily="34" charset="0"/>
                <a:cs typeface="Mangal" panose="02040503050203030202" pitchFamily="18" charset="0"/>
              </a:rPr>
              <a:t>Physical DFD</a:t>
            </a:r>
            <a:r>
              <a:rPr lang="en-US" sz="2200" dirty="0">
                <a:effectLst/>
                <a:latin typeface="Times New Roman" panose="02020603050405020304" pitchFamily="18" charset="0"/>
                <a:ea typeface="Calibri" panose="020F0502020204030204" pitchFamily="34" charset="0"/>
                <a:cs typeface="Mangal" panose="02040503050203030202" pitchFamily="18" charset="0"/>
              </a:rPr>
              <a:t> shows how data flows in a system</a:t>
            </a:r>
            <a:r>
              <a:rPr lang="en-US" sz="2200" dirty="0">
                <a:latin typeface="Times New Roman" panose="02020603050405020304" pitchFamily="18" charset="0"/>
                <a:ea typeface="Calibri" panose="020F0502020204030204" pitchFamily="34" charset="0"/>
                <a:cs typeface="Mangal" panose="02040503050203030202" pitchFamily="18" charset="0"/>
              </a:rPr>
              <a:t>.</a:t>
            </a:r>
          </a:p>
          <a:p>
            <a:r>
              <a:rPr lang="en-US" sz="2200" dirty="0">
                <a:effectLst/>
                <a:latin typeface="Times New Roman" panose="02020603050405020304" pitchFamily="18" charset="0"/>
                <a:ea typeface="Calibri" panose="020F0502020204030204" pitchFamily="34" charset="0"/>
                <a:cs typeface="Mangal" panose="02040503050203030202" pitchFamily="18" charset="0"/>
              </a:rPr>
              <a:t>It focuses on the physical implementation, such as hardware, software, databases, and user interactions. </a:t>
            </a:r>
          </a:p>
          <a:p>
            <a:pPr marL="0" indent="0">
              <a:buNone/>
            </a:pPr>
            <a:r>
              <a:rPr lang="en-US" sz="2200" dirty="0">
                <a:effectLst/>
                <a:latin typeface="Times New Roman" panose="02020603050405020304" pitchFamily="18" charset="0"/>
                <a:ea typeface="Calibri" panose="020F0502020204030204" pitchFamily="34" charset="0"/>
                <a:cs typeface="Mangal" panose="02040503050203030202" pitchFamily="18" charset="0"/>
              </a:rPr>
              <a:t> </a:t>
            </a:r>
          </a:p>
          <a:p>
            <a:endParaRPr lang="en-US" sz="2200" dirty="0"/>
          </a:p>
        </p:txBody>
      </p:sp>
      <p:pic>
        <p:nvPicPr>
          <p:cNvPr id="5" name="Picture 4" descr="A diagram of a computer&#10;&#10;Description automatically generated">
            <a:extLst>
              <a:ext uri="{FF2B5EF4-FFF2-40B4-BE49-F238E27FC236}">
                <a16:creationId xmlns:a16="http://schemas.microsoft.com/office/drawing/2014/main" id="{86B81941-99DE-CBE6-CFB6-56ACD95C378E}"/>
              </a:ext>
            </a:extLst>
          </p:cNvPr>
          <p:cNvPicPr>
            <a:picLocks noChangeAspect="1"/>
          </p:cNvPicPr>
          <p:nvPr/>
        </p:nvPicPr>
        <p:blipFill>
          <a:blip r:embed="rId2">
            <a:extLst>
              <a:ext uri="{28A0092B-C50C-407E-A947-70E740481C1C}">
                <a14:useLocalDpi xmlns:a14="http://schemas.microsoft.com/office/drawing/2010/main" val="0"/>
              </a:ext>
            </a:extLst>
          </a:blip>
          <a:srcRect l="4034" r="9454" b="-1"/>
          <a:stretch/>
        </p:blipFill>
        <p:spPr>
          <a:xfrm>
            <a:off x="5345723" y="707756"/>
            <a:ext cx="6500837" cy="5442488"/>
          </a:xfrm>
          <a:prstGeom prst="rect">
            <a:avLst/>
          </a:prstGeom>
        </p:spPr>
      </p:pic>
    </p:spTree>
    <p:extLst>
      <p:ext uri="{BB962C8B-B14F-4D97-AF65-F5344CB8AC3E}">
        <p14:creationId xmlns:p14="http://schemas.microsoft.com/office/powerpoint/2010/main" val="2233518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C88A7-5AB7-508F-BFAB-065B7F3C6B3B}"/>
              </a:ext>
            </a:extLst>
          </p:cNvPr>
          <p:cNvSpPr>
            <a:spLocks noGrp="1"/>
          </p:cNvSpPr>
          <p:nvPr>
            <p:ph type="title"/>
          </p:nvPr>
        </p:nvSpPr>
        <p:spPr>
          <a:xfrm>
            <a:off x="748684" y="2235200"/>
            <a:ext cx="3476625" cy="477520"/>
          </a:xfrm>
          <a:solidFill>
            <a:schemeClr val="bg1">
              <a:lumMod val="65000"/>
            </a:schemeClr>
          </a:solidFill>
        </p:spPr>
        <p:txBody>
          <a:bodyPr vert="horz" lIns="91440" tIns="45720" rIns="91440" bIns="45720" rtlCol="0" anchor="ctr">
            <a:normAutofit fontScale="90000"/>
          </a:bodyPr>
          <a:lstStyle/>
          <a:p>
            <a:pPr algn="ctr"/>
            <a:r>
              <a:rPr lang="en-US" sz="4800" b="1" kern="1200" dirty="0">
                <a:solidFill>
                  <a:srgbClr val="FFFFFF"/>
                </a:solidFill>
                <a:latin typeface="+mj-lt"/>
                <a:ea typeface="+mj-ea"/>
                <a:cs typeface="+mj-cs"/>
              </a:rPr>
              <a:t>Flowchart </a:t>
            </a:r>
            <a:endParaRPr lang="en-US" sz="4800" kern="1200" dirty="0">
              <a:solidFill>
                <a:srgbClr val="FFFFFF"/>
              </a:solidFill>
              <a:latin typeface="+mj-lt"/>
              <a:ea typeface="+mj-ea"/>
              <a:cs typeface="+mj-cs"/>
            </a:endParaRPr>
          </a:p>
        </p:txBody>
      </p:sp>
      <p:pic>
        <p:nvPicPr>
          <p:cNvPr id="5" name="Content Placeholder 4" descr="A diagram of a software system&#10;&#10;Description automatically generated with medium confidence">
            <a:extLst>
              <a:ext uri="{FF2B5EF4-FFF2-40B4-BE49-F238E27FC236}">
                <a16:creationId xmlns:a16="http://schemas.microsoft.com/office/drawing/2014/main" id="{0DDF2722-666A-C156-1B4D-093F1AC19D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521" y="401133"/>
            <a:ext cx="6258560" cy="5880796"/>
          </a:xfrm>
          <a:prstGeom prst="rect">
            <a:avLst/>
          </a:prstGeom>
        </p:spPr>
      </p:pic>
      <p:sp>
        <p:nvSpPr>
          <p:cNvPr id="6" name="TextBox 5">
            <a:extLst>
              <a:ext uri="{FF2B5EF4-FFF2-40B4-BE49-F238E27FC236}">
                <a16:creationId xmlns:a16="http://schemas.microsoft.com/office/drawing/2014/main" id="{837C90C1-D85D-FD2A-4B32-89B5A45E968F}"/>
              </a:ext>
            </a:extLst>
          </p:cNvPr>
          <p:cNvSpPr txBox="1"/>
          <p:nvPr/>
        </p:nvSpPr>
        <p:spPr>
          <a:xfrm>
            <a:off x="680720" y="3044870"/>
            <a:ext cx="3820160" cy="1569660"/>
          </a:xfrm>
          <a:prstGeom prst="rect">
            <a:avLst/>
          </a:prstGeom>
          <a:solidFill>
            <a:schemeClr val="accent1">
              <a:lumMod val="75000"/>
            </a:schemeClr>
          </a:solidFill>
        </p:spPr>
        <p:txBody>
          <a:bodyPr wrap="square" rtlCol="0">
            <a:spAutoFit/>
          </a:bodyPr>
          <a:lstStyle/>
          <a:p>
            <a:pPr algn="just"/>
            <a:r>
              <a:rPr lang="en-US" sz="2400" b="1" dirty="0">
                <a:solidFill>
                  <a:schemeClr val="bg1"/>
                </a:solidFill>
              </a:rPr>
              <a:t>It is a visual representation of the sequence of steps and decisions needed to perform a process.</a:t>
            </a:r>
          </a:p>
        </p:txBody>
      </p:sp>
    </p:spTree>
    <p:extLst>
      <p:ext uri="{BB962C8B-B14F-4D97-AF65-F5344CB8AC3E}">
        <p14:creationId xmlns:p14="http://schemas.microsoft.com/office/powerpoint/2010/main" val="290302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A5D67-A53E-DB88-2A23-DD83F7368F05}"/>
              </a:ext>
            </a:extLst>
          </p:cNvPr>
          <p:cNvSpPr>
            <a:spLocks noGrp="1"/>
          </p:cNvSpPr>
          <p:nvPr>
            <p:ph type="title"/>
          </p:nvPr>
        </p:nvSpPr>
        <p:spPr>
          <a:xfrm>
            <a:off x="411480" y="991443"/>
            <a:ext cx="4443154" cy="1087819"/>
          </a:xfrm>
          <a:solidFill>
            <a:schemeClr val="bg1">
              <a:lumMod val="65000"/>
            </a:schemeClr>
          </a:solidFill>
        </p:spPr>
        <p:txBody>
          <a:bodyPr anchor="b">
            <a:normAutofit/>
          </a:bodyPr>
          <a:lstStyle/>
          <a:p>
            <a:r>
              <a:rPr lang="en-US" sz="3400" b="1" dirty="0"/>
              <a:t>Database Design </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0C1E562-035E-F39F-EB6A-A1669A3B4D30}"/>
              </a:ext>
            </a:extLst>
          </p:cNvPr>
          <p:cNvSpPr>
            <a:spLocks noGrp="1"/>
          </p:cNvSpPr>
          <p:nvPr>
            <p:ph idx="1"/>
          </p:nvPr>
        </p:nvSpPr>
        <p:spPr>
          <a:xfrm>
            <a:off x="411480" y="2303829"/>
            <a:ext cx="4443154" cy="3492868"/>
          </a:xfrm>
          <a:solidFill>
            <a:schemeClr val="accent1">
              <a:lumMod val="60000"/>
              <a:lumOff val="40000"/>
            </a:schemeClr>
          </a:solidFill>
        </p:spPr>
        <p:txBody>
          <a:bodyPr>
            <a:normAutofit/>
          </a:bodyPr>
          <a:lstStyle/>
          <a:p>
            <a:r>
              <a:rPr lang="en-US" sz="2000" dirty="0">
                <a:latin typeface="Times New Roman" panose="02020603050405020304" pitchFamily="18" charset="0"/>
                <a:ea typeface="Times New Roman" panose="02020603050405020304" pitchFamily="18" charset="0"/>
                <a:cs typeface="Mangal" panose="02040503050203030202" pitchFamily="18" charset="0"/>
              </a:rPr>
              <a:t>It </a:t>
            </a:r>
            <a:r>
              <a:rPr lang="en-US" sz="2000" dirty="0">
                <a:effectLst/>
                <a:latin typeface="Times New Roman" panose="02020603050405020304" pitchFamily="18" charset="0"/>
                <a:ea typeface="Times New Roman" panose="02020603050405020304" pitchFamily="18" charset="0"/>
                <a:cs typeface="Mangal" panose="02040503050203030202" pitchFamily="18" charset="0"/>
              </a:rPr>
              <a:t>tells us about the structural view of the database. </a:t>
            </a:r>
          </a:p>
          <a:p>
            <a:pPr marL="0" indent="0">
              <a:buNone/>
            </a:pPr>
            <a:endParaRPr lang="en-US" sz="2000" dirty="0">
              <a:effectLst/>
              <a:latin typeface="Times New Roman" panose="02020603050405020304" pitchFamily="18" charset="0"/>
              <a:ea typeface="Times New Roman" panose="02020603050405020304" pitchFamily="18" charset="0"/>
              <a:cs typeface="Mangal" panose="02040503050203030202" pitchFamily="18" charset="0"/>
            </a:endParaRPr>
          </a:p>
          <a:p>
            <a:r>
              <a:rPr lang="en-US" sz="2000" dirty="0">
                <a:effectLst/>
                <a:latin typeface="Times New Roman" panose="02020603050405020304" pitchFamily="18" charset="0"/>
                <a:ea typeface="Times New Roman" panose="02020603050405020304" pitchFamily="18" charset="0"/>
                <a:cs typeface="Mangal" panose="02040503050203030202" pitchFamily="18" charset="0"/>
              </a:rPr>
              <a:t>It gives us an overall description of the database.</a:t>
            </a:r>
            <a:endParaRPr lang="en-US" sz="2000" dirty="0"/>
          </a:p>
        </p:txBody>
      </p:sp>
      <p:pic>
        <p:nvPicPr>
          <p:cNvPr id="4" name="Graphic 1">
            <a:extLst>
              <a:ext uri="{FF2B5EF4-FFF2-40B4-BE49-F238E27FC236}">
                <a16:creationId xmlns:a16="http://schemas.microsoft.com/office/drawing/2014/main" id="{EBDE89D0-3745-C0A1-C34F-50CC21A67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3440" y="0"/>
            <a:ext cx="6959049" cy="6573520"/>
          </a:xfrm>
          <a:prstGeom prst="rect">
            <a:avLst/>
          </a:prstGeom>
        </p:spPr>
      </p:pic>
    </p:spTree>
    <p:extLst>
      <p:ext uri="{BB962C8B-B14F-4D97-AF65-F5344CB8AC3E}">
        <p14:creationId xmlns:p14="http://schemas.microsoft.com/office/powerpoint/2010/main" val="171394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B323DD-6A34-779F-62A5-840C74DBDA17}"/>
              </a:ext>
            </a:extLst>
          </p:cNvPr>
          <p:cNvSpPr>
            <a:spLocks noGrp="1"/>
          </p:cNvSpPr>
          <p:nvPr>
            <p:ph type="title"/>
          </p:nvPr>
        </p:nvSpPr>
        <p:spPr>
          <a:xfrm>
            <a:off x="8892" y="18288"/>
            <a:ext cx="4878539" cy="1243584"/>
          </a:xfrm>
          <a:solidFill>
            <a:schemeClr val="bg1">
              <a:lumMod val="65000"/>
            </a:schemeClr>
          </a:solidFill>
        </p:spPr>
        <p:txBody>
          <a:bodyPr>
            <a:normAutofit/>
          </a:bodyPr>
          <a:lstStyle/>
          <a:p>
            <a:pPr algn="ctr"/>
            <a:br>
              <a:rPr lang="en-US" sz="3400" b="1" dirty="0"/>
            </a:br>
            <a:r>
              <a:rPr lang="en-US" sz="3400" b="1" dirty="0"/>
              <a:t>Project Demo Live</a:t>
            </a:r>
          </a:p>
        </p:txBody>
      </p:sp>
      <p:sp>
        <p:nvSpPr>
          <p:cNvPr id="29" name="Rectangle 2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Content Placeholder 16" descr="A screenshot of a car&#10;&#10;Description automatically generated">
            <a:extLst>
              <a:ext uri="{FF2B5EF4-FFF2-40B4-BE49-F238E27FC236}">
                <a16:creationId xmlns:a16="http://schemas.microsoft.com/office/drawing/2014/main" id="{6B9E7999-23DA-2B53-DEA8-ADF29E7DC1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1" y="1152144"/>
            <a:ext cx="4898773" cy="5468575"/>
          </a:xfrm>
        </p:spPr>
      </p:pic>
      <p:pic>
        <p:nvPicPr>
          <p:cNvPr id="7" name="Content Placeholder 6" descr="A screenshot of a car sales page&#10;&#10;Description automatically generated">
            <a:extLst>
              <a:ext uri="{FF2B5EF4-FFF2-40B4-BE49-F238E27FC236}">
                <a16:creationId xmlns:a16="http://schemas.microsoft.com/office/drawing/2014/main" id="{B477582A-F1AE-8E37-9358-E0C5D535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666" y="3087288"/>
            <a:ext cx="7173389" cy="3171616"/>
          </a:xfrm>
          <a:prstGeom prst="rect">
            <a:avLst/>
          </a:prstGeom>
        </p:spPr>
      </p:pic>
      <p:pic>
        <p:nvPicPr>
          <p:cNvPr id="5" name="Content Placeholder 4" descr="A red car on the road&#10;&#10;Description automatically generated">
            <a:extLst>
              <a:ext uri="{FF2B5EF4-FFF2-40B4-BE49-F238E27FC236}">
                <a16:creationId xmlns:a16="http://schemas.microsoft.com/office/drawing/2014/main" id="{D3B23D8B-EFCC-C3C3-9A3E-C58197834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66" y="18288"/>
            <a:ext cx="7153154" cy="3069000"/>
          </a:xfrm>
          <a:prstGeom prst="rect">
            <a:avLst/>
          </a:prstGeom>
        </p:spPr>
      </p:pic>
    </p:spTree>
    <p:extLst>
      <p:ext uri="{BB962C8B-B14F-4D97-AF65-F5344CB8AC3E}">
        <p14:creationId xmlns:p14="http://schemas.microsoft.com/office/powerpoint/2010/main" val="230278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login form&#10;&#10;Description automatically generated">
            <a:extLst>
              <a:ext uri="{FF2B5EF4-FFF2-40B4-BE49-F238E27FC236}">
                <a16:creationId xmlns:a16="http://schemas.microsoft.com/office/drawing/2014/main" id="{B32C8FED-DAD7-EC91-5BD7-882E906A8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44183" cy="6858000"/>
          </a:xfrm>
          <a:prstGeom prst="rect">
            <a:avLst/>
          </a:prstGeom>
        </p:spPr>
      </p:pic>
      <p:pic>
        <p:nvPicPr>
          <p:cNvPr id="5" name="Content Placeholder 4" descr="A login screen with a car parked on the side of the road&#10;&#10;Description automatically generated">
            <a:extLst>
              <a:ext uri="{FF2B5EF4-FFF2-40B4-BE49-F238E27FC236}">
                <a16:creationId xmlns:a16="http://schemas.microsoft.com/office/drawing/2014/main" id="{A50A34C6-31AB-7DE5-204C-40869889C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826" y="0"/>
            <a:ext cx="6176173" cy="6858000"/>
          </a:xfrm>
          <a:prstGeom prst="rect">
            <a:avLst/>
          </a:prstGeom>
        </p:spPr>
      </p:pic>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168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302</Words>
  <Application>Microsoft Office PowerPoint</Application>
  <PresentationFormat>Widescreen</PresentationFormat>
  <Paragraphs>33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Symbol</vt:lpstr>
      <vt:lpstr>Times New Roman</vt:lpstr>
      <vt:lpstr>Office Theme</vt:lpstr>
      <vt:lpstr>   “A Car  Rental Portal”    A Web-Based Portal</vt:lpstr>
      <vt:lpstr>                       PresentationOutline</vt:lpstr>
      <vt:lpstr>INTRODUCTION</vt:lpstr>
      <vt:lpstr>Tools and Technology used within the project</vt:lpstr>
      <vt:lpstr> Physical DFD </vt:lpstr>
      <vt:lpstr>Flowchart </vt:lpstr>
      <vt:lpstr>Database Design </vt:lpstr>
      <vt:lpstr> Project Demo Live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Maniesh neupane</dc:creator>
  <cp:lastModifiedBy>Maniesh neupane</cp:lastModifiedBy>
  <cp:revision>3</cp:revision>
  <dcterms:created xsi:type="dcterms:W3CDTF">2025-01-18T03:56:10Z</dcterms:created>
  <dcterms:modified xsi:type="dcterms:W3CDTF">2025-01-18T05:26:23Z</dcterms:modified>
</cp:coreProperties>
</file>